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79" r:id="rId4"/>
    <p:sldId id="280" r:id="rId5"/>
    <p:sldId id="295" r:id="rId6"/>
    <p:sldId id="296" r:id="rId7"/>
    <p:sldId id="267" r:id="rId8"/>
    <p:sldId id="285" r:id="rId9"/>
    <p:sldId id="281" r:id="rId10"/>
    <p:sldId id="283" r:id="rId11"/>
    <p:sldId id="298" r:id="rId12"/>
    <p:sldId id="284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148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1987E7-9452-4926-AB8E-FBADBD8F7AF0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AF4DA3-F11A-4F18-B02F-3F15FC05B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789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7316"/>
            <a:ext cx="7772400" cy="1470025"/>
          </a:xfrm>
        </p:spPr>
        <p:txBody>
          <a:bodyPr/>
          <a:lstStyle/>
          <a:p>
            <a:r>
              <a:rPr lang="en-US" b="1">
                <a:solidFill>
                  <a:srgbClr val="003366"/>
                </a:solidFill>
              </a:rPr>
              <a:t>Multidimensional Scaling (MDS)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64103"/>
            <a:ext cx="6400800" cy="1060554"/>
          </a:xfrm>
        </p:spPr>
        <p:txBody>
          <a:bodyPr>
            <a:normAutofit fontScale="85000" lnSpcReduction="20000"/>
          </a:bodyPr>
          <a:lstStyle/>
          <a:p>
            <a:r>
              <a:rPr lang="en-US" sz="2600">
                <a:solidFill>
                  <a:srgbClr val="000000"/>
                </a:solidFill>
              </a:rPr>
              <a:t>Diah Pramestari, ST., MT</a:t>
            </a:r>
          </a:p>
          <a:p>
            <a:r>
              <a:rPr lang="en-US" sz="2400">
                <a:solidFill>
                  <a:srgbClr val="000000"/>
                </a:solidFill>
              </a:rPr>
              <a:t>Teknik Industri</a:t>
            </a:r>
          </a:p>
          <a:p>
            <a:r>
              <a:rPr lang="en-US" sz="2400">
                <a:solidFill>
                  <a:srgbClr val="000000"/>
                </a:solidFill>
              </a:rPr>
              <a:t>Universitas Persada Indonesia YAI</a:t>
            </a:r>
            <a:endParaRPr sz="2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Kelebihan MDS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929B05-7111-4EBB-8ACB-D765928F8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/>
              <a:t>Memberikan output visual yang mudah dipahami</a:t>
            </a:r>
          </a:p>
          <a:p>
            <a:pPr marL="514350" indent="-514350" algn="just">
              <a:buAutoNum type="arabicPeriod"/>
            </a:pPr>
            <a:r>
              <a:rPr lang="en-US"/>
              <a:t>Sesuai untuk data persepsi/ kemiripan</a:t>
            </a:r>
          </a:p>
          <a:p>
            <a:pPr marL="514350" indent="-514350" algn="just">
              <a:buAutoNum type="arabicPeriod"/>
            </a:pPr>
            <a:r>
              <a:rPr lang="en-US"/>
              <a:t>Dapat digunakan untuk data ordinal maupun interval</a:t>
            </a:r>
          </a:p>
          <a:p>
            <a:pPr marL="514350" indent="-514350" algn="just">
              <a:buAutoNum type="arabicPeriod"/>
            </a:pPr>
            <a:r>
              <a:rPr lang="en-US"/>
              <a:t>Mampu menangkap struktur dasar hubungan antar objek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0571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Kelemahan MDS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929B05-7111-4EBB-8ACB-D765928F84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4480"/>
            <a:ext cx="8229600" cy="4571683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/>
              <a:t>Interpretasi dimensi sering subjektif</a:t>
            </a:r>
          </a:p>
          <a:p>
            <a:pPr marL="514350" indent="-514350" algn="just">
              <a:buAutoNum type="arabicPeriod"/>
            </a:pPr>
            <a:r>
              <a:rPr lang="en-US"/>
              <a:t>Hasil bisa berbeda bergantung Teknik perhitungan jarak</a:t>
            </a:r>
          </a:p>
          <a:p>
            <a:pPr marL="514350" indent="-514350" algn="just">
              <a:buAutoNum type="arabicPeriod"/>
            </a:pPr>
            <a:r>
              <a:rPr lang="en-US"/>
              <a:t>Sangat sensitif terhadap data yang tidak konsisten</a:t>
            </a:r>
          </a:p>
          <a:p>
            <a:pPr marL="55563" lvl="1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4939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94676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Aplikasi MDS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AC0DDF0C-6B32-4006-9EF0-459AB5B64E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1" y="1652373"/>
            <a:ext cx="8229600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4488" marR="0" lvl="0" indent="-3444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Pemasaran: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perceptual mapping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analisis posisi merek.</a:t>
            </a:r>
          </a:p>
          <a:p>
            <a:pPr marL="344488" marR="0" lvl="0" indent="-3444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Psikologi: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pemetaan persepsi stimulus.</a:t>
            </a:r>
          </a:p>
          <a:p>
            <a:pPr marL="284163" marR="0" lvl="0" indent="-2841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Geografi: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pemetaan jarak antar lokasi.</a:t>
            </a:r>
          </a:p>
          <a:p>
            <a:pPr marL="284163" marR="0" lvl="0" indent="-2841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Manajemen Operasi: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analisis kemiripan supplier atau produk.</a:t>
            </a:r>
          </a:p>
          <a:p>
            <a:pPr marL="284163" marR="0" lvl="0" indent="-2841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Sosiologi: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pemetaan hubungan antar kelompok sosial.</a:t>
            </a:r>
          </a:p>
        </p:txBody>
      </p:sp>
    </p:spTree>
    <p:extLst>
      <p:ext uri="{BB962C8B-B14F-4D97-AF65-F5344CB8AC3E}">
        <p14:creationId xmlns:p14="http://schemas.microsoft.com/office/powerpoint/2010/main" val="11625759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>
                <a:solidFill>
                  <a:srgbClr val="000000"/>
                </a:solidFill>
              </a:rPr>
              <a:t>Alat statistic MDS</a:t>
            </a:r>
            <a:endParaRPr lang="en-US" sz="4400" b="1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4480"/>
            <a:ext cx="8229600" cy="4571683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600" b="1"/>
              <a:t>SPSS</a:t>
            </a:r>
            <a:r>
              <a:rPr lang="en-US" sz="3600"/>
              <a:t> (ALSCAL / PROXSCAL)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b="1"/>
              <a:t>R</a:t>
            </a:r>
            <a:r>
              <a:rPr lang="en-US" sz="3600"/>
              <a:t> (cmdscale, isoMDS, smacof)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b="1"/>
              <a:t>Python</a:t>
            </a:r>
            <a:r>
              <a:rPr lang="en-US" sz="3600"/>
              <a:t> (scikit-learn MDS)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b="1"/>
              <a:t>Matlab</a:t>
            </a:r>
            <a:endParaRPr lang="en-US" sz="3600"/>
          </a:p>
          <a:p>
            <a:pPr>
              <a:buFont typeface="Arial" panose="020B0604020202020204" pitchFamily="34" charset="0"/>
              <a:buChar char="•"/>
            </a:pPr>
            <a:r>
              <a:rPr lang="en-US" sz="3600" b="1"/>
              <a:t>Stata</a:t>
            </a:r>
            <a:endParaRPr lang="en-US" sz="3600"/>
          </a:p>
          <a:p>
            <a:pPr marL="517525" lvl="1" indent="-457200" algn="just">
              <a:buFontTx/>
              <a:buChar char="-"/>
            </a:pPr>
            <a:endParaRPr lang="en-US" sz="3200" b="1" i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77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Pengertian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116"/>
            <a:ext cx="8229600" cy="271576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>
                <a:solidFill>
                  <a:srgbClr val="000000"/>
                </a:solidFill>
              </a:rPr>
              <a:t>Merupakan teknik analisis multivariat yang digunakan untuk memetakan objek-objek berdasarkan tingkat kemiripan atau ketidaksamaan (similarity/dissimilarity)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Tujuan 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7088"/>
            <a:ext cx="8138160" cy="2020824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>
                <a:solidFill>
                  <a:srgbClr val="000000"/>
                </a:solidFill>
              </a:rPr>
              <a:t>Melakukan representasi visual sehingga pola hubungan antar objek dapat dengan mudah dipahami</a:t>
            </a:r>
          </a:p>
          <a:p>
            <a:pPr algn="just"/>
            <a:endParaRPr lang="en-US" sz="3600">
              <a:solidFill>
                <a:srgbClr val="000000"/>
              </a:solidFill>
            </a:endParaRPr>
          </a:p>
          <a:p>
            <a:pPr algn="just"/>
            <a:endParaRPr lang="en-US" sz="3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441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Contoh Aplikasi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just"/>
            <a:r>
              <a:rPr lang="en-US" sz="3600">
                <a:solidFill>
                  <a:srgbClr val="000000"/>
                </a:solidFill>
              </a:rPr>
              <a:t>Pemetaan persepsi konsumen terhadap merek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Pemetaan posisi negara berdasarkan indikator sosial-ekonomi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Analisis kemiripan produk dalam riset pemasaran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Analisis cluster berbasis jarak </a:t>
            </a:r>
          </a:p>
          <a:p>
            <a:pPr marL="0" indent="0" algn="just">
              <a:buNone/>
            </a:pPr>
            <a:endParaRPr lang="en-US" sz="3600">
              <a:solidFill>
                <a:srgbClr val="000000"/>
              </a:solidFill>
            </a:endParaRPr>
          </a:p>
          <a:p>
            <a:pPr algn="just"/>
            <a:endParaRPr lang="en-US" sz="3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923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Konsep Dasar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solidFill>
            <a:srgbClr val="92D050"/>
          </a:solidFill>
        </p:spPr>
        <p:txBody>
          <a:bodyPr>
            <a:normAutofit lnSpcReduction="10000"/>
          </a:bodyPr>
          <a:lstStyle/>
          <a:p>
            <a:pPr algn="just">
              <a:buFontTx/>
              <a:buChar char="-"/>
            </a:pPr>
            <a:r>
              <a:rPr lang="en-US" sz="3600">
                <a:solidFill>
                  <a:srgbClr val="000000"/>
                </a:solidFill>
              </a:rPr>
              <a:t>MDS diselesaikan berdasarkan matriks jarak antar objek</a:t>
            </a:r>
          </a:p>
          <a:p>
            <a:pPr algn="just">
              <a:buFontTx/>
              <a:buChar char="-"/>
            </a:pPr>
            <a:r>
              <a:rPr lang="en-US" sz="3600">
                <a:solidFill>
                  <a:srgbClr val="000000"/>
                </a:solidFill>
              </a:rPr>
              <a:t>Matriks dapat berasal dari :</a:t>
            </a:r>
          </a:p>
          <a:p>
            <a:pPr lvl="1" algn="just">
              <a:buFontTx/>
              <a:buChar char="-"/>
            </a:pPr>
            <a:r>
              <a:rPr lang="en-US" sz="3200">
                <a:solidFill>
                  <a:srgbClr val="000000"/>
                </a:solidFill>
              </a:rPr>
              <a:t>Data objektif</a:t>
            </a:r>
          </a:p>
          <a:p>
            <a:pPr lvl="1" algn="just">
              <a:buFontTx/>
              <a:buChar char="-"/>
            </a:pPr>
            <a:r>
              <a:rPr lang="en-US" sz="3200">
                <a:solidFill>
                  <a:srgbClr val="000000"/>
                </a:solidFill>
              </a:rPr>
              <a:t>Penilaian subjektif responden</a:t>
            </a:r>
          </a:p>
          <a:p>
            <a:pPr algn="just">
              <a:buFontTx/>
              <a:buChar char="-"/>
            </a:pPr>
            <a:r>
              <a:rPr lang="en-US" sz="3600">
                <a:solidFill>
                  <a:srgbClr val="000000"/>
                </a:solidFill>
              </a:rPr>
              <a:t>MDS mencari posisi titik dalam ruang berdimensi rendah sehingga jarak antar titik mencerminkan jarak pada data asli</a:t>
            </a:r>
          </a:p>
          <a:p>
            <a:pPr algn="just"/>
            <a:endParaRPr lang="en-US" sz="3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857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Konsep Dasar (2)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solidFill>
            <a:srgbClr val="92D050"/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>
                <a:solidFill>
                  <a:srgbClr val="000000"/>
                </a:solidFill>
              </a:rPr>
              <a:t>Pengertian : </a:t>
            </a:r>
          </a:p>
          <a:p>
            <a:pPr algn="just">
              <a:buFontTx/>
              <a:buChar char="-"/>
            </a:pPr>
            <a:r>
              <a:rPr lang="en-US" sz="3600">
                <a:solidFill>
                  <a:srgbClr val="000000"/>
                </a:solidFill>
              </a:rPr>
              <a:t>Jika dua objek mirip -----) jarak di peta kecil</a:t>
            </a:r>
          </a:p>
          <a:p>
            <a:pPr algn="just">
              <a:buFontTx/>
              <a:buChar char="-"/>
            </a:pPr>
            <a:r>
              <a:rPr lang="en-US" sz="3600">
                <a:solidFill>
                  <a:srgbClr val="000000"/>
                </a:solidFill>
              </a:rPr>
              <a:t>Jika dua objek tidak mirip -----) jarak di peta besar</a:t>
            </a:r>
          </a:p>
          <a:p>
            <a:pPr marL="0" indent="0" algn="just">
              <a:buNone/>
            </a:pPr>
            <a:endParaRPr lang="en-US" sz="3600">
              <a:solidFill>
                <a:srgbClr val="000000"/>
              </a:solidFill>
            </a:endParaRPr>
          </a:p>
          <a:p>
            <a:pPr algn="just"/>
            <a:endParaRPr lang="en-US" sz="3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9626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>
                <a:solidFill>
                  <a:srgbClr val="003366"/>
                </a:solidFill>
              </a:rPr>
              <a:t>Jenis MDS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7448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512763" indent="-512763" algn="just">
              <a:buAutoNum type="arabicPeriod"/>
            </a:pPr>
            <a:r>
              <a:rPr lang="en-US" sz="3600">
                <a:solidFill>
                  <a:srgbClr val="000000"/>
                </a:solidFill>
              </a:rPr>
              <a:t>Metric MDS</a:t>
            </a:r>
          </a:p>
          <a:p>
            <a:pPr marL="0" indent="0" algn="just">
              <a:buNone/>
            </a:pPr>
            <a:r>
              <a:rPr lang="en-US" sz="3600">
                <a:solidFill>
                  <a:srgbClr val="000000"/>
                </a:solidFill>
              </a:rPr>
              <a:t>	- menggunakan data jarak kuantitatif</a:t>
            </a:r>
          </a:p>
          <a:p>
            <a:pPr marL="695325" indent="-238125" algn="just">
              <a:buFontTx/>
              <a:buChar char="-"/>
            </a:pPr>
            <a:r>
              <a:rPr lang="en-US" sz="3600">
                <a:solidFill>
                  <a:srgbClr val="000000"/>
                </a:solidFill>
              </a:rPr>
              <a:t>Jarak dalam peta memperhatikan nilai numerik jarak asli</a:t>
            </a:r>
          </a:p>
          <a:p>
            <a:pPr marL="695325" indent="-238125" algn="just">
              <a:buFontTx/>
              <a:buChar char="-"/>
            </a:pPr>
            <a:r>
              <a:rPr lang="en-US" sz="3600">
                <a:solidFill>
                  <a:srgbClr val="000000"/>
                </a:solidFill>
              </a:rPr>
              <a:t>Cocok untuk data jarak Euclidean atau korelasi yang diubah ke jarak</a:t>
            </a:r>
          </a:p>
          <a:p>
            <a:pPr marL="0" indent="0" algn="just">
              <a:buNone/>
            </a:pPr>
            <a:endParaRPr lang="en-US" sz="3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971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>
                <a:solidFill>
                  <a:srgbClr val="003366"/>
                </a:solidFill>
              </a:rPr>
              <a:t>Jenis MDS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7448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>
                <a:solidFill>
                  <a:srgbClr val="000000"/>
                </a:solidFill>
              </a:rPr>
              <a:t>2. Non metric MDS</a:t>
            </a:r>
          </a:p>
          <a:p>
            <a:pPr marL="566738" indent="-165100" algn="just">
              <a:buFontTx/>
              <a:buChar char="-"/>
            </a:pPr>
            <a:r>
              <a:rPr lang="en-US" sz="3600">
                <a:solidFill>
                  <a:srgbClr val="000000"/>
                </a:solidFill>
              </a:rPr>
              <a:t>Menggunakan data ordinal (peringkat kemiripan)</a:t>
            </a:r>
          </a:p>
          <a:p>
            <a:pPr marL="566738" indent="-165100" algn="just">
              <a:buFontTx/>
              <a:buChar char="-"/>
            </a:pPr>
            <a:r>
              <a:rPr lang="en-US" sz="3600">
                <a:solidFill>
                  <a:srgbClr val="000000"/>
                </a:solidFill>
              </a:rPr>
              <a:t>Hanya mempertahankan urutan/ ranking bukan nilainya</a:t>
            </a:r>
          </a:p>
          <a:p>
            <a:pPr marL="566738" indent="-165100" algn="just">
              <a:buFontTx/>
              <a:buChar char="-"/>
            </a:pPr>
            <a:r>
              <a:rPr lang="en-US" sz="3600">
                <a:solidFill>
                  <a:srgbClr val="000000"/>
                </a:solidFill>
              </a:rPr>
              <a:t>Banyak digunakan dalam riset perilaku dan pemasaran</a:t>
            </a:r>
          </a:p>
        </p:txBody>
      </p:sp>
    </p:spTree>
    <p:extLst>
      <p:ext uri="{BB962C8B-B14F-4D97-AF65-F5344CB8AC3E}">
        <p14:creationId xmlns:p14="http://schemas.microsoft.com/office/powerpoint/2010/main" val="1432394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Langkah Analisis MDS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>
                <a:solidFill>
                  <a:srgbClr val="000000"/>
                </a:solidFill>
              </a:rPr>
              <a:t>Menentukan matriks ketidaksamaan (dissimilarity matrix)</a:t>
            </a:r>
          </a:p>
          <a:p>
            <a:pPr marL="514350" indent="-514350" algn="just">
              <a:buAutoNum type="arabicPeriod"/>
            </a:pPr>
            <a:r>
              <a:rPr lang="en-US">
                <a:solidFill>
                  <a:srgbClr val="000000"/>
                </a:solidFill>
              </a:rPr>
              <a:t>Menentukan jumlah dimensi</a:t>
            </a:r>
          </a:p>
          <a:p>
            <a:pPr marL="514350" indent="-514350" algn="just">
              <a:buAutoNum type="arabicPeriod"/>
            </a:pPr>
            <a:r>
              <a:rPr lang="en-US">
                <a:solidFill>
                  <a:srgbClr val="000000"/>
                </a:solidFill>
              </a:rPr>
              <a:t>Estimasi posisi titik</a:t>
            </a:r>
          </a:p>
          <a:p>
            <a:pPr marL="514350" indent="-514350" algn="just">
              <a:buAutoNum type="arabicPeriod"/>
            </a:pPr>
            <a:r>
              <a:rPr lang="en-US">
                <a:solidFill>
                  <a:srgbClr val="000000"/>
                </a:solidFill>
              </a:rPr>
              <a:t>Evaluasi kecocokan model</a:t>
            </a:r>
          </a:p>
          <a:p>
            <a:pPr marL="514350" indent="-514350" algn="just">
              <a:buAutoNum type="arabicPeriod"/>
            </a:pPr>
            <a:r>
              <a:rPr lang="en-US">
                <a:solidFill>
                  <a:srgbClr val="000000"/>
                </a:solidFill>
              </a:rPr>
              <a:t>Intrepretasi peta</a:t>
            </a:r>
          </a:p>
        </p:txBody>
      </p:sp>
    </p:spTree>
    <p:extLst>
      <p:ext uri="{BB962C8B-B14F-4D97-AF65-F5344CB8AC3E}">
        <p14:creationId xmlns:p14="http://schemas.microsoft.com/office/powerpoint/2010/main" val="1425757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3854</TotalTime>
  <Words>326</Words>
  <Application>Microsoft Office PowerPoint</Application>
  <PresentationFormat>On-screen Show (4:3)</PresentationFormat>
  <Paragraphs>60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Multidimensional Scaling (MDS)</vt:lpstr>
      <vt:lpstr>Pengertian</vt:lpstr>
      <vt:lpstr>Tujuan </vt:lpstr>
      <vt:lpstr>Contoh Aplikasi</vt:lpstr>
      <vt:lpstr>Konsep Dasar</vt:lpstr>
      <vt:lpstr>Konsep Dasar (2)</vt:lpstr>
      <vt:lpstr>Jenis MDS</vt:lpstr>
      <vt:lpstr>Jenis MDS</vt:lpstr>
      <vt:lpstr>Langkah Analisis MDS</vt:lpstr>
      <vt:lpstr>Kelebihan MDS</vt:lpstr>
      <vt:lpstr>Kelemahan MDS</vt:lpstr>
      <vt:lpstr>Aplikasi MDS</vt:lpstr>
      <vt:lpstr>Alat statistic MDS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Analisis Multivariat</dc:title>
  <dc:subject/>
  <dc:creator>Diah Dee</dc:creator>
  <cp:keywords/>
  <dc:description>generated using python-pptx</dc:description>
  <cp:lastModifiedBy>Diah Dee</cp:lastModifiedBy>
  <cp:revision>53</cp:revision>
  <dcterms:created xsi:type="dcterms:W3CDTF">2013-01-27T09:14:16Z</dcterms:created>
  <dcterms:modified xsi:type="dcterms:W3CDTF">2025-12-08T06:21:50Z</dcterms:modified>
  <cp:category/>
</cp:coreProperties>
</file>